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  <p:sldMasterId id="2147483696" r:id="rId5"/>
    <p:sldMasterId id="2147483708" r:id="rId6"/>
  </p:sldMasterIdLst>
  <p:notesMasterIdLst>
    <p:notesMasterId r:id="rId21"/>
  </p:notesMasterIdLst>
  <p:handoutMasterIdLst>
    <p:handoutMasterId r:id="rId22"/>
  </p:handoutMasterIdLst>
  <p:sldIdLst>
    <p:sldId id="256" r:id="rId7"/>
    <p:sldId id="257" r:id="rId8"/>
    <p:sldId id="288" r:id="rId9"/>
    <p:sldId id="287" r:id="rId10"/>
    <p:sldId id="264" r:id="rId11"/>
    <p:sldId id="294" r:id="rId12"/>
    <p:sldId id="295" r:id="rId13"/>
    <p:sldId id="293" r:id="rId14"/>
    <p:sldId id="265" r:id="rId15"/>
    <p:sldId id="291" r:id="rId16"/>
    <p:sldId id="292" r:id="rId17"/>
    <p:sldId id="268" r:id="rId18"/>
    <p:sldId id="269" r:id="rId19"/>
    <p:sldId id="290" r:id="rId20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A"/>
    <a:srgbClr val="585858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77167" autoAdjust="0"/>
  </p:normalViewPr>
  <p:slideViewPr>
    <p:cSldViewPr snapToGrid="0" snapToObjects="1">
      <p:cViewPr varScale="1">
        <p:scale>
          <a:sx n="56" d="100"/>
          <a:sy n="56" d="100"/>
        </p:scale>
        <p:origin x="-17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5" d="100"/>
          <a:sy n="55" d="100"/>
        </p:scale>
        <p:origin x="-2880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57EB70D-E35A-48EA-ABE8-A461563F555D}" type="datetimeFigureOut">
              <a:rPr lang="en-US" smtClean="0"/>
              <a:t>10/03/2017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BE70B4A-CF78-4E3B-9BC6-B43EED0B2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3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99D6388-EA79-4164-A4AF-D9CAE1841B5B}" type="datetimeFigureOut">
              <a:rPr lang="en-US" smtClean="0"/>
              <a:t>10/03/2017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7F63C60-6E4F-42B3-85FB-37CF8542A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97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63C60-6E4F-42B3-85FB-37CF8542A7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580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09" indent="-285734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293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111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28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46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63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881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598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E93253DA-DE73-45C0-B9BF-313B6C48BE6F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8244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63C60-6E4F-42B3-85FB-37CF8542A7B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344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09" indent="-285734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293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111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28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46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63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881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598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95605BD-B3F9-4302-8A47-0DF2B290C06A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110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63C60-6E4F-42B3-85FB-37CF8542A7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89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09" indent="-285734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293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111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287" indent="-228587" defTabSz="931811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46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63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8811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5985" indent="-228587" defTabSz="93181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0AA491F9-EB16-4D6E-BA03-488B52CD1744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8334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63C60-6E4F-42B3-85FB-37CF8542A7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130800" y="6186726"/>
            <a:ext cx="3975100" cy="63094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bg-BG" sz="10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тренинг семинар за елект президенти и секретари</a:t>
            </a:r>
            <a:r>
              <a:rPr lang="en-US" sz="10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bg-BG" sz="1000" b="1" cap="all" dirty="0" smtClean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bg-BG" sz="11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10-12 </a:t>
            </a:r>
            <a:r>
              <a:rPr lang="bg-BG" sz="1100" b="1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март </a:t>
            </a:r>
            <a:r>
              <a:rPr lang="bg-BG" sz="11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2017, </a:t>
            </a:r>
            <a:r>
              <a:rPr lang="bg-BG" sz="1100" b="1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хотел „Калина Палас“, гр. Трявна</a:t>
            </a:r>
            <a:endParaRPr lang="en-US" sz="1400" dirty="0" smtClean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0228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2100" y="2027238"/>
            <a:ext cx="4127500" cy="114300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92100" y="3556000"/>
            <a:ext cx="4127500" cy="106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86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228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4650"/>
            <a:ext cx="9144000" cy="8588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1454150"/>
            <a:ext cx="8580438" cy="241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541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4650"/>
            <a:ext cx="9144000" cy="8588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1454150"/>
            <a:ext cx="4010025" cy="396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727575" y="1454150"/>
            <a:ext cx="4010025" cy="396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42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4650"/>
            <a:ext cx="9144000" cy="8588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1454150"/>
            <a:ext cx="4010025" cy="396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673600" y="1454150"/>
            <a:ext cx="4254500" cy="396875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51832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4650"/>
            <a:ext cx="9144000" cy="8588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7975" y="1454150"/>
            <a:ext cx="8580438" cy="2414588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853680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228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130800" y="6186726"/>
            <a:ext cx="3975100" cy="63094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bg-BG" sz="10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тренинг семинар за елект президенти и секретари</a:t>
            </a:r>
            <a:r>
              <a:rPr lang="en-US" sz="10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bg-BG" sz="1000" b="1" cap="all" dirty="0" smtClean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bg-BG" sz="11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10-12 </a:t>
            </a:r>
            <a:r>
              <a:rPr lang="bg-BG" sz="1100" b="1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март </a:t>
            </a:r>
            <a:r>
              <a:rPr lang="bg-BG" sz="1100" b="1" cap="all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2017, </a:t>
            </a:r>
            <a:r>
              <a:rPr lang="bg-BG" sz="1100" b="1" dirty="0" smtClean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хотел „Калина Палас“, гр. Трявна</a:t>
            </a:r>
            <a:endParaRPr lang="en-US" sz="1400" dirty="0" smtClean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40622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6" r:id="rId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5130800" y="6186726"/>
            <a:ext cx="3975100" cy="63094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bg-BG" sz="10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тренинг семинар за елект президенти и секретари</a:t>
            </a:r>
            <a:r>
              <a:rPr lang="en-US" sz="10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bg-BG" sz="1000" b="1" cap="all" dirty="0" smtClean="0">
              <a:solidFill>
                <a:srgbClr val="005DAA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bg-BG" sz="11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10-12 </a:t>
            </a:r>
            <a:r>
              <a:rPr lang="bg-BG" sz="1100" b="1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март </a:t>
            </a:r>
            <a:r>
              <a:rPr lang="bg-BG" sz="11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2017, </a:t>
            </a:r>
            <a:r>
              <a:rPr lang="bg-BG" sz="1100" b="1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хотел „Калина Палас“, гр. Трявна</a:t>
            </a:r>
            <a:endParaRPr lang="en-US" sz="1400" dirty="0" smtClean="0">
              <a:solidFill>
                <a:srgbClr val="005DAA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endParaRPr lang="en-US" sz="1400" dirty="0">
              <a:solidFill>
                <a:srgbClr val="005D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3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11" r:id="rId2"/>
    <p:sldLayoutId id="2147483714" r:id="rId3"/>
    <p:sldLayoutId id="2147483715" r:id="rId4"/>
    <p:sldLayoutId id="2147483713" r:id="rId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5130800" y="6186726"/>
            <a:ext cx="3975100" cy="63094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bg-BG" sz="10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тренинг семинар за елект президенти и секретари</a:t>
            </a:r>
            <a:r>
              <a:rPr lang="en-US" sz="10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bg-BG" sz="1000" b="1" cap="all" dirty="0" smtClean="0">
              <a:solidFill>
                <a:srgbClr val="005DAA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r>
              <a:rPr lang="bg-BG" sz="11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10-12 </a:t>
            </a:r>
            <a:r>
              <a:rPr lang="bg-BG" sz="1100" b="1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март </a:t>
            </a:r>
            <a:r>
              <a:rPr lang="bg-BG" sz="1100" b="1" cap="all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2017, </a:t>
            </a:r>
            <a:r>
              <a:rPr lang="bg-BG" sz="1100" b="1" dirty="0" smtClean="0">
                <a:solidFill>
                  <a:srgbClr val="005DA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хотел „Калина Палас“, гр. Трявна</a:t>
            </a:r>
            <a:endParaRPr lang="en-US" sz="1400" dirty="0" smtClean="0">
              <a:solidFill>
                <a:srgbClr val="005DAA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defRPr/>
            </a:pPr>
            <a:endParaRPr lang="en-US" sz="1400" dirty="0">
              <a:solidFill>
                <a:srgbClr val="005D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3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585858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rgbClr val="585858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rgbClr val="585858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85858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85858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89108" y="2244436"/>
            <a:ext cx="4972713" cy="188829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bg-BG" sz="4800" b="1" spc="-150" dirty="0" smtClean="0">
                <a:solidFill>
                  <a:srgbClr val="FFFFFF"/>
                </a:solidFill>
                <a:latin typeface="Arial Narrow Bold"/>
                <a:cs typeface="Arial Narrow Bold"/>
              </a:rPr>
              <a:t>Ротари клубовете        в партньорство                с други организации</a:t>
            </a:r>
            <a:endParaRPr lang="en-US" sz="48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21733" y="3589868"/>
            <a:ext cx="8240376" cy="15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sz="1400" b="1" dirty="0" smtClean="0">
              <a:solidFill>
                <a:schemeClr val="bg1"/>
              </a:solidFill>
              <a:cs typeface="Arial" pitchFamily="34" charset="0"/>
            </a:endParaRPr>
          </a:p>
          <a:p>
            <a:pPr eaLnBrk="1" hangingPunct="1"/>
            <a:endParaRPr lang="bg-BG" sz="1400" b="1" dirty="0">
              <a:solidFill>
                <a:schemeClr val="bg1"/>
              </a:solidFill>
              <a:cs typeface="Arial" pitchFamily="34" charset="0"/>
            </a:endParaRPr>
          </a:p>
          <a:p>
            <a:pPr eaLnBrk="1" hangingPunct="1"/>
            <a:endParaRPr lang="bg-BG" sz="1400" b="1" dirty="0" smtClean="0">
              <a:solidFill>
                <a:schemeClr val="bg1"/>
              </a:solidFill>
              <a:cs typeface="Arial" pitchFamily="34" charset="0"/>
            </a:endParaRPr>
          </a:p>
          <a:p>
            <a:pPr eaLnBrk="1" hangingPunct="1"/>
            <a:r>
              <a:rPr lang="bg-BG" b="1" dirty="0" smtClean="0">
                <a:solidFill>
                  <a:schemeClr val="bg1"/>
                </a:solidFill>
                <a:cs typeface="Arial" pitchFamily="34" charset="0"/>
              </a:rPr>
              <a:t>СИЛВИЯ БАЛИНОВА, </a:t>
            </a:r>
          </a:p>
          <a:p>
            <a:pPr eaLnBrk="1" hangingPunct="1"/>
            <a:r>
              <a:rPr lang="bg-BG" b="1" dirty="0" smtClean="0">
                <a:solidFill>
                  <a:schemeClr val="bg1"/>
                </a:solidFill>
                <a:cs typeface="Arial" pitchFamily="34" charset="0"/>
              </a:rPr>
              <a:t>Комитет за връзки с обществеността и публичен имидж</a:t>
            </a:r>
          </a:p>
          <a:p>
            <a:pPr eaLnBrk="1" hangingPunct="1"/>
            <a:r>
              <a:rPr lang="bg-BG" b="1" dirty="0" smtClean="0">
                <a:solidFill>
                  <a:schemeClr val="bg1"/>
                </a:solidFill>
                <a:cs typeface="Arial" pitchFamily="34" charset="0"/>
              </a:rPr>
              <a:t>12.03.2017</a:t>
            </a:r>
            <a:endParaRPr lang="bg-BG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07" y="489856"/>
            <a:ext cx="2993480" cy="160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38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89107" y="2789233"/>
            <a:ext cx="4972713" cy="243602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bg-BG" sz="5400" b="1" spc="-150" dirty="0" smtClean="0">
                <a:solidFill>
                  <a:srgbClr val="FFFFFF"/>
                </a:solidFill>
                <a:latin typeface="Arial Narrow Bold"/>
                <a:cs typeface="Arial Narrow Bold"/>
              </a:rPr>
              <a:t>Примери от практиката</a:t>
            </a:r>
            <a:endParaRPr lang="en-US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en-US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89108" y="4441371"/>
            <a:ext cx="4972713" cy="64665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>
              <a:lnSpc>
                <a:spcPct val="90000"/>
              </a:lnSpc>
            </a:pPr>
            <a:r>
              <a:rPr lang="bg-BG" sz="3600" b="0" spc="0" dirty="0" smtClean="0">
                <a:solidFill>
                  <a:srgbClr val="FFFFFF"/>
                </a:solidFill>
                <a:latin typeface="Arial"/>
                <a:cs typeface="Arial"/>
              </a:rPr>
              <a:t>От идеята до реализирането</a:t>
            </a:r>
            <a:endParaRPr lang="en-US" sz="3600" b="0" spc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01" y="596735"/>
            <a:ext cx="3429145" cy="175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28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4" y="164592"/>
            <a:ext cx="9144000" cy="1068896"/>
          </a:xfrm>
        </p:spPr>
        <p:txBody>
          <a:bodyPr/>
          <a:lstStyle/>
          <a:p>
            <a:pPr algn="l"/>
            <a:r>
              <a:rPr lang="bg-BG" dirty="0" smtClean="0">
                <a:solidFill>
                  <a:schemeClr val="bg1"/>
                </a:solidFill>
              </a:rPr>
              <a:t>Въпроси: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800" dirty="0" smtClean="0"/>
              <a:t>Кой вариант е по-добър: ние ли да търсим партньор или нас да ни търсят за партньор?</a:t>
            </a:r>
          </a:p>
          <a:p>
            <a:r>
              <a:rPr lang="bg-BG" sz="2800" dirty="0" smtClean="0"/>
              <a:t>Как да сме сигурни, че сме избрали подходящия партньор?</a:t>
            </a:r>
          </a:p>
          <a:p>
            <a:r>
              <a:rPr lang="bg-BG" sz="2800" dirty="0" smtClean="0"/>
              <a:t>Познаваме ли достатъчно добре избрания партньор?</a:t>
            </a:r>
          </a:p>
          <a:p>
            <a:r>
              <a:rPr lang="bg-BG" sz="2800" dirty="0" smtClean="0"/>
              <a:t>Какво се случва, ако партньорството не проработи?</a:t>
            </a:r>
          </a:p>
          <a:p>
            <a:r>
              <a:rPr lang="bg-BG" sz="2800" dirty="0" smtClean="0"/>
              <a:t>Колко важна (необходима) е идеята или проектът ни, за да са привлекателни за партньорите ни?</a:t>
            </a:r>
            <a:endParaRPr lang="en-US" sz="28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37895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bg-BG" dirty="0" smtClean="0">
                <a:solidFill>
                  <a:schemeClr val="bg1"/>
                </a:solidFill>
              </a:rPr>
              <a:t>Примери:</a:t>
            </a:r>
            <a:endParaRPr lang="en-US" dirty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Позитивни...</a:t>
            </a:r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  <a:p>
            <a:pPr>
              <a:lnSpc>
                <a:spcPct val="80000"/>
              </a:lnSpc>
            </a:pP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Негативни...</a:t>
            </a:r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  <a:p>
            <a:pPr>
              <a:lnSpc>
                <a:spcPct val="80000"/>
              </a:lnSpc>
            </a:pPr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3299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 algn="ctr"/>
            <a:endParaRPr lang="en-US" sz="3600" spc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31884" y="3244334"/>
            <a:ext cx="10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solidFill>
                  <a:schemeClr val="bg1"/>
                </a:solidFill>
              </a:rPr>
              <a:t>Въпроси: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31884" y="3244334"/>
            <a:ext cx="10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solidFill>
                  <a:schemeClr val="bg1"/>
                </a:solidFill>
              </a:rPr>
              <a:t>Въпроси: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31884" y="3244334"/>
            <a:ext cx="10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solidFill>
                  <a:schemeClr val="bg1"/>
                </a:solidFill>
              </a:rPr>
              <a:t>Въпроси: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66" y="2453063"/>
            <a:ext cx="5959862" cy="3460565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149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bg-BG" dirty="0" smtClean="0">
                <a:solidFill>
                  <a:schemeClr val="bg1"/>
                </a:solidFill>
              </a:rPr>
              <a:t>Изводи и препоръки</a:t>
            </a:r>
            <a:endParaRPr lang="en-US" dirty="0"/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189108" y="2427319"/>
            <a:ext cx="8415401" cy="20033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bg-BG" sz="2800" dirty="0" smtClean="0">
                <a:solidFill>
                  <a:srgbClr val="585858"/>
                </a:solidFill>
                <a:latin typeface="Georgia"/>
                <a:cs typeface="Georgia"/>
              </a:rPr>
              <a:t>Грешки и как да ги избягваме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bg-BG" sz="2800" dirty="0" smtClean="0">
                <a:solidFill>
                  <a:srgbClr val="585858"/>
                </a:solidFill>
                <a:latin typeface="Georgia"/>
                <a:cs typeface="Georgia"/>
              </a:rPr>
              <a:t>Успехът носи удовлетворение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bg-BG" sz="2800" dirty="0" smtClean="0">
                <a:solidFill>
                  <a:srgbClr val="585858"/>
                </a:solidFill>
                <a:latin typeface="Georgia"/>
                <a:cs typeface="Georgia"/>
              </a:rPr>
              <a:t>Време е за промяна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bg-BG" sz="2800" b="1" dirty="0">
                <a:solidFill>
                  <a:srgbClr val="585858"/>
                </a:solidFill>
                <a:latin typeface="Georgia"/>
                <a:cs typeface="Georgia"/>
              </a:rPr>
              <a:t>Д</a:t>
            </a:r>
            <a:r>
              <a:rPr lang="bg-BG" sz="2800" b="1" dirty="0" smtClean="0">
                <a:solidFill>
                  <a:srgbClr val="585858"/>
                </a:solidFill>
                <a:latin typeface="Georgia"/>
                <a:cs typeface="Georgia"/>
              </a:rPr>
              <a:t>а направим разликата!</a:t>
            </a:r>
          </a:p>
          <a:p>
            <a:pPr>
              <a:buFont typeface="Arial" panose="020B0604020202020204" pitchFamily="34" charset="0"/>
              <a:buChar char="•"/>
            </a:pPr>
            <a:endParaRPr lang="bg-BG" sz="2800" b="1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buNone/>
            </a:pPr>
            <a:endParaRPr lang="bg-BG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buNone/>
            </a:pPr>
            <a:endParaRPr lang="en-US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9108" y="225449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endParaRPr lang="en-US" sz="3600" spc="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31884" y="3244334"/>
            <a:ext cx="10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solidFill>
                  <a:schemeClr val="bg1"/>
                </a:solidFill>
              </a:rPr>
              <a:t>Въпроси: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241" y="1938488"/>
            <a:ext cx="2234268" cy="3350355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2324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07975" y="1498600"/>
            <a:ext cx="8580438" cy="2414588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bg-BG" sz="4800" dirty="0" smtClean="0">
                <a:latin typeface="+mj-lt"/>
                <a:cs typeface="Arial" pitchFamily="34" charset="0"/>
              </a:rPr>
              <a:t>Благодаря за вниманието! </a:t>
            </a:r>
            <a:endParaRPr lang="en-US" sz="4800" dirty="0" smtClean="0">
              <a:latin typeface="+mj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84" y="2892489"/>
            <a:ext cx="3529819" cy="2776791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55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20057" y="1518469"/>
            <a:ext cx="8732968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bg-BG" sz="2800" b="1" dirty="0" smtClean="0">
                <a:solidFill>
                  <a:srgbClr val="585858"/>
                </a:solidFill>
                <a:latin typeface="+mj-lt"/>
                <a:cs typeface="Georgia"/>
              </a:rPr>
              <a:t>Да намериш подходящ партньор за реализиране на идеята си, е попадение в 10-ката!</a:t>
            </a:r>
            <a:endParaRPr lang="en-US" sz="2800" b="1" dirty="0">
              <a:solidFill>
                <a:srgbClr val="585858"/>
              </a:solidFill>
              <a:latin typeface="+mj-lt"/>
              <a:cs typeface="Georgia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0057" y="333873"/>
            <a:ext cx="8763917" cy="8733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bg-BG" sz="2400" spc="0" dirty="0" smtClean="0">
                <a:solidFill>
                  <a:schemeClr val="bg1"/>
                </a:solidFill>
                <a:latin typeface="+mj-lt"/>
              </a:rPr>
              <a:t>КАК ДА СЪЗДАДЕМ ДОБРИ ПАРТНЬОРСТВА                                                     ЗА ОТЛИЧНИ И УСТОЙЧИВИ РЕЗУЛТАТИ</a:t>
            </a:r>
            <a:endParaRPr lang="en-US" sz="2400" spc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830" y="2670672"/>
            <a:ext cx="4926110" cy="31577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5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19737" y="2945081"/>
            <a:ext cx="4972713" cy="118764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bg-BG" sz="5400" b="1" spc="-150" dirty="0" smtClean="0">
                <a:solidFill>
                  <a:srgbClr val="FFFFFF"/>
                </a:solidFill>
                <a:latin typeface="Arial Narrow Bold"/>
                <a:cs typeface="Arial Narrow Bold"/>
              </a:rPr>
              <a:t>Кои могат да бъдат наши партньори</a:t>
            </a:r>
          </a:p>
          <a:p>
            <a:pPr algn="l">
              <a:lnSpc>
                <a:spcPct val="80000"/>
              </a:lnSpc>
            </a:pPr>
            <a:endParaRPr lang="bg-BG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 smtClean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 smtClean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 smtClean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bg-BG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  <a:p>
            <a:pPr algn="l">
              <a:lnSpc>
                <a:spcPct val="80000"/>
              </a:lnSpc>
            </a:pPr>
            <a:endParaRPr lang="en-US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89108" y="4298868"/>
            <a:ext cx="4972713" cy="7891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>
              <a:lnSpc>
                <a:spcPct val="90000"/>
              </a:lnSpc>
            </a:pPr>
            <a:endParaRPr lang="bg-BG" sz="3600" b="0" spc="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bg-BG" sz="3600" b="0" spc="0" dirty="0" smtClean="0">
                <a:solidFill>
                  <a:srgbClr val="FFFFFF"/>
                </a:solidFill>
                <a:latin typeface="Arial"/>
                <a:cs typeface="Arial"/>
              </a:rPr>
              <a:t>  Къде и как да ги намерим?</a:t>
            </a:r>
            <a:endParaRPr lang="en-US" sz="3600" b="0" spc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02" y="501733"/>
            <a:ext cx="3498771" cy="179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7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20057" y="1518469"/>
            <a:ext cx="8732968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2400" dirty="0" smtClean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9109" y="225449"/>
            <a:ext cx="6176066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bg-BG" sz="3600" spc="0" dirty="0" smtClean="0">
                <a:solidFill>
                  <a:schemeClr val="bg1"/>
                </a:solidFill>
              </a:rPr>
              <a:t>Основни правила и стъпки при                      намиране на партньори</a:t>
            </a:r>
            <a:endParaRPr lang="en-US" sz="3600" spc="0" dirty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07975" y="1454150"/>
            <a:ext cx="8580438" cy="24145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bg-BG" dirty="0">
                <a:solidFill>
                  <a:srgbClr val="585858"/>
                </a:solidFill>
                <a:latin typeface="Georgia"/>
                <a:cs typeface="Georgia"/>
              </a:rPr>
              <a:t>К</a:t>
            </a: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акво е партньорство?</a:t>
            </a:r>
          </a:p>
          <a:p>
            <a:pPr marL="514350" indent="-514350">
              <a:buAutoNum type="arabicPeriod"/>
            </a:pP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Видове партньорства</a:t>
            </a:r>
            <a:endParaRPr lang="bg-BG" dirty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buNone/>
            </a:pP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3. С кого може да си партнира РК?</a:t>
            </a:r>
          </a:p>
          <a:p>
            <a:pPr marL="0" indent="0">
              <a:buNone/>
            </a:pPr>
            <a:r>
              <a:rPr lang="bg-BG" dirty="0">
                <a:solidFill>
                  <a:srgbClr val="585858"/>
                </a:solidFill>
                <a:latin typeface="Georgia"/>
                <a:cs typeface="Georgia"/>
              </a:rPr>
              <a:t>4</a:t>
            </a: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. Как?</a:t>
            </a:r>
          </a:p>
          <a:p>
            <a:pPr marL="0" indent="0">
              <a:buNone/>
            </a:pPr>
            <a:r>
              <a:rPr lang="bg-BG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</a:p>
          <a:p>
            <a:pPr marL="0" indent="0">
              <a:buNone/>
            </a:pPr>
            <a:endParaRPr lang="bg-BG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marL="0" indent="0">
              <a:buNone/>
            </a:pPr>
            <a:endParaRPr lang="bg-BG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endParaRPr lang="en-US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119" y="3675888"/>
            <a:ext cx="2121857" cy="23078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3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16235" y="371753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bg-BG" sz="3600" spc="0" dirty="0" smtClean="0">
                <a:solidFill>
                  <a:schemeClr val="bg1"/>
                </a:solidFill>
                <a:latin typeface="+mj-lt"/>
              </a:rPr>
              <a:t>Какво е партньорство</a:t>
            </a:r>
            <a:r>
              <a:rPr lang="bg-BG" sz="3600" spc="0" dirty="0" smtClean="0">
                <a:solidFill>
                  <a:schemeClr val="bg1"/>
                </a:solidFill>
              </a:rPr>
              <a:t>?</a:t>
            </a:r>
            <a:endParaRPr lang="en-US" sz="3600" spc="0" dirty="0">
              <a:solidFill>
                <a:schemeClr val="bg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7975" y="1657346"/>
            <a:ext cx="8580438" cy="3879850"/>
          </a:xfrm>
        </p:spPr>
        <p:txBody>
          <a:bodyPr/>
          <a:lstStyle/>
          <a:p>
            <a:pPr marL="0" indent="0">
              <a:buNone/>
            </a:pPr>
            <a:r>
              <a:rPr lang="bg-BG" sz="2800" b="1" i="1" dirty="0"/>
              <a:t>Партньорство</a:t>
            </a:r>
            <a:r>
              <a:rPr lang="bg-BG" sz="2800" b="1" dirty="0"/>
              <a:t> </a:t>
            </a:r>
            <a:r>
              <a:rPr lang="bg-BG" sz="2800" dirty="0"/>
              <a:t>произлиза от английската дума </a:t>
            </a:r>
            <a:r>
              <a:rPr lang="bg-BG" sz="2800" b="1" i="1" dirty="0"/>
              <a:t>partnership</a:t>
            </a:r>
            <a:r>
              <a:rPr lang="bg-BG" sz="2800" dirty="0"/>
              <a:t>. </a:t>
            </a:r>
            <a:r>
              <a:rPr lang="bg-BG" sz="2800" dirty="0" smtClean="0"/>
              <a:t>То </a:t>
            </a:r>
            <a:r>
              <a:rPr lang="bg-BG" sz="2800" dirty="0"/>
              <a:t>е фундаментален принцип, който се прилага както в частния, така и в обществения живот на хората. </a:t>
            </a:r>
            <a:r>
              <a:rPr lang="bg-BG" sz="2800" dirty="0" smtClean="0"/>
              <a:t>Партньорството </a:t>
            </a:r>
            <a:r>
              <a:rPr lang="bg-BG" sz="2800" dirty="0"/>
              <a:t>подпомага и укрепва икономическия и социалния живот, като спомага за стабилното и устойчивото развитие на общността, общината, региона и страната. </a:t>
            </a:r>
            <a:endParaRPr lang="en-US" sz="2800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165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bg-BG" dirty="0">
                <a:solidFill>
                  <a:schemeClr val="bg1"/>
                </a:solidFill>
              </a:rPr>
              <a:t>Какво е партньорство?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2046818"/>
            <a:ext cx="8580438" cy="3473451"/>
          </a:xfrm>
        </p:spPr>
        <p:txBody>
          <a:bodyPr/>
          <a:lstStyle/>
          <a:p>
            <a:pPr marL="0" indent="0">
              <a:buNone/>
            </a:pPr>
            <a:r>
              <a:rPr lang="bg-BG" sz="2800" dirty="0" smtClean="0"/>
              <a:t>Най-общо </a:t>
            </a:r>
            <a:r>
              <a:rPr lang="bg-BG" sz="2800" dirty="0"/>
              <a:t>партньорството може да се определи като споделяне на работа, ресурси, изпитания и сътрудничество между представителите на различни сектори и на различни нива на управление. То се разбира като нещо по-голямо от сумата на неговите части </a:t>
            </a:r>
            <a:r>
              <a:rPr lang="bg-BG" sz="2800" b="1" dirty="0"/>
              <a:t>(“заедно сме по-силни”)</a:t>
            </a:r>
            <a:r>
              <a:rPr lang="bg-BG" sz="2800" dirty="0"/>
              <a:t>, т.е. като механизъм за постигане на синергия, ефикасност и ефективност.</a:t>
            </a:r>
            <a:endParaRPr lang="en-US" sz="28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49459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bg-BG" dirty="0">
                <a:solidFill>
                  <a:schemeClr val="bg1"/>
                </a:solidFill>
              </a:rPr>
              <a:t>Какво е партньорство?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1454150"/>
            <a:ext cx="8580438" cy="2817812"/>
          </a:xfrm>
        </p:spPr>
        <p:txBody>
          <a:bodyPr/>
          <a:lstStyle/>
          <a:p>
            <a:pPr marL="0" indent="0">
              <a:buNone/>
            </a:pPr>
            <a:r>
              <a:rPr lang="bg-BG" sz="2800" dirty="0"/>
              <a:t>Партньорството е сътрудничество между органите на властта, бизнеса и гражданския сектор, което в страните с развита демокрация се осъществява по </a:t>
            </a:r>
            <a:r>
              <a:rPr lang="bg-BG" sz="2800" dirty="0" smtClean="0"/>
              <a:t> </a:t>
            </a:r>
            <a:r>
              <a:rPr lang="bg-BG" sz="2800" dirty="0"/>
              <a:t>взаимно договорена </a:t>
            </a:r>
            <a:r>
              <a:rPr lang="bg-BG" sz="2800" dirty="0" smtClean="0"/>
              <a:t>схема, </a:t>
            </a:r>
            <a:r>
              <a:rPr lang="bg-BG" sz="2800" dirty="0"/>
              <a:t>с цел определяне процеса на планиране, управление и отговорност в полза на дадената общност или на обществото като цяло.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692" y="4271962"/>
            <a:ext cx="2705100" cy="16859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140671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bg-BG" dirty="0" smtClean="0">
                <a:solidFill>
                  <a:schemeClr val="bg1"/>
                </a:solidFill>
              </a:rPr>
              <a:t>Видове партньорства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9023" y="2012290"/>
            <a:ext cx="8580438" cy="2414588"/>
          </a:xfrm>
        </p:spPr>
        <p:txBody>
          <a:bodyPr/>
          <a:lstStyle/>
          <a:p>
            <a:r>
              <a:rPr lang="bg-BG" dirty="0" smtClean="0"/>
              <a:t>Еднократни</a:t>
            </a:r>
          </a:p>
          <a:p>
            <a:r>
              <a:rPr lang="bg-BG" dirty="0" smtClean="0"/>
              <a:t>Периодични</a:t>
            </a:r>
          </a:p>
          <a:p>
            <a:r>
              <a:rPr lang="bg-BG" dirty="0" smtClean="0"/>
              <a:t>Дългосрочни</a:t>
            </a:r>
          </a:p>
          <a:p>
            <a:r>
              <a:rPr lang="bg-BG" dirty="0" smtClean="0"/>
              <a:t>Постоянни</a:t>
            </a:r>
          </a:p>
          <a:p>
            <a:r>
              <a:rPr lang="bg-BG" dirty="0" smtClean="0"/>
              <a:t>Стратегически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997" y="1911927"/>
            <a:ext cx="4813464" cy="3610099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22934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591056"/>
            <a:ext cx="8645050" cy="389693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bg-BG" dirty="0" smtClean="0">
                <a:latin typeface="+mj-lt"/>
                <a:cs typeface="Georgia"/>
              </a:rPr>
              <a:t>Създаване на база данни за съществуващите организации в общността</a:t>
            </a:r>
          </a:p>
          <a:p>
            <a:pPr marL="514350" indent="-514350">
              <a:buAutoNum type="arabicPeriod"/>
            </a:pPr>
            <a:r>
              <a:rPr lang="bg-BG" dirty="0" smtClean="0">
                <a:latin typeface="+mj-lt"/>
                <a:cs typeface="Georgia"/>
              </a:rPr>
              <a:t>Определяне на целите и критериите при партньорство</a:t>
            </a:r>
            <a:endParaRPr lang="en-US" dirty="0" smtClean="0">
              <a:latin typeface="+mj-lt"/>
              <a:cs typeface="Georgia"/>
            </a:endParaRPr>
          </a:p>
          <a:p>
            <a:pPr marL="514350" indent="-514350">
              <a:buAutoNum type="arabicPeriod"/>
            </a:pPr>
            <a:r>
              <a:rPr lang="bg-BG" dirty="0" smtClean="0">
                <a:latin typeface="+mj-lt"/>
                <a:cs typeface="Georgia"/>
              </a:rPr>
              <a:t>Опознаване</a:t>
            </a:r>
          </a:p>
          <a:p>
            <a:pPr marL="514350" indent="-514350">
              <a:buAutoNum type="arabicPeriod"/>
            </a:pPr>
            <a:r>
              <a:rPr lang="bg-BG" dirty="0" smtClean="0">
                <a:latin typeface="+mj-lt"/>
                <a:cs typeface="Georgia"/>
              </a:rPr>
              <a:t>Планиране</a:t>
            </a:r>
          </a:p>
          <a:p>
            <a:pPr marL="514350" indent="-514350">
              <a:buAutoNum type="arabicPeriod"/>
            </a:pPr>
            <a:r>
              <a:rPr lang="bg-BG" dirty="0" smtClean="0">
                <a:latin typeface="+mj-lt"/>
                <a:cs typeface="Georgia"/>
              </a:rPr>
              <a:t>Реализиране</a:t>
            </a:r>
          </a:p>
          <a:p>
            <a:pPr marL="514350" indent="-514350">
              <a:buAutoNum type="arabicPeriod"/>
            </a:pPr>
            <a:endParaRPr lang="bg-BG" sz="2800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marL="514350" indent="-514350">
              <a:buAutoNum type="arabicPeriod"/>
            </a:pPr>
            <a:endParaRPr lang="en-US" sz="2800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9108" y="225449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bg-BG" sz="3600" spc="0" dirty="0" smtClean="0">
                <a:solidFill>
                  <a:schemeClr val="bg1"/>
                </a:solidFill>
              </a:rPr>
              <a:t>Как Ротари клубът може                                                  да си партнира успешно?</a:t>
            </a:r>
            <a:endParaRPr lang="en-US" sz="3600" spc="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45" y="3547872"/>
            <a:ext cx="4114799" cy="246888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28600"/>
            <a:ext cx="1905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6386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-blue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 algn="r">
          <a:defRPr sz="1600" b="1" i="0" dirty="0" smtClean="0">
            <a:solidFill>
              <a:srgbClr val="01B4E7"/>
            </a:solidFill>
            <a:latin typeface="Arial Narrow Bold"/>
            <a:cs typeface="Arial Narrow Bold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041018965C148B8386E7CAFFFD3D7" ma:contentTypeVersion="3" ma:contentTypeDescription="Create a new document." ma:contentTypeScope="" ma:versionID="156194bf6ec0bc5f3f74ae3c342f9fda">
  <xsd:schema xmlns:xsd="http://www.w3.org/2001/XMLSchema" xmlns:xs="http://www.w3.org/2001/XMLSchema" xmlns:p="http://schemas.microsoft.com/office/2006/metadata/properties" xmlns:ns2="41d4868e-e7c5-4a0f-bea8-40f63a832f74" targetNamespace="http://schemas.microsoft.com/office/2006/metadata/properties" ma:root="true" ma:fieldsID="df6c52807f795ab684a6aff2845039c8" ns2:_="">
    <xsd:import namespace="41d4868e-e7c5-4a0f-bea8-40f63a832f74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d4868e-e7c5-4a0f-bea8-40f63a832f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B87340-2A50-41A1-9476-47C3A260C1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d4868e-e7c5-4a0f-bea8-40f63a832f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E9466E-4871-4C5D-ADE2-77E55062A5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C4DF02-C25C-47F2-AE32-409E2FAAA4B9}">
  <ds:schemaRefs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41d4868e-e7c5-4a0f-bea8-40f63a832f74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Presentation-blue template</Template>
  <TotalTime>1548</TotalTime>
  <Words>408</Words>
  <Application>Microsoft Office PowerPoint</Application>
  <PresentationFormat>On-screen Show (4:3)</PresentationFormat>
  <Paragraphs>78</Paragraphs>
  <Slides>14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Presentation-blue template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Какво е партньорство? </vt:lpstr>
      <vt:lpstr>Какво е партньорство?</vt:lpstr>
      <vt:lpstr>Видове партньорства</vt:lpstr>
      <vt:lpstr>PowerPoint Presentation</vt:lpstr>
      <vt:lpstr>PowerPoint Presentation</vt:lpstr>
      <vt:lpstr>Въпроси:</vt:lpstr>
      <vt:lpstr>Примери:</vt:lpstr>
      <vt:lpstr>Изводи и препоръки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Tanya</dc:creator>
  <cp:lastModifiedBy>Tanya</cp:lastModifiedBy>
  <cp:revision>30</cp:revision>
  <cp:lastPrinted>2013-07-11T14:52:37Z</cp:lastPrinted>
  <dcterms:created xsi:type="dcterms:W3CDTF">2017-02-28T11:21:40Z</dcterms:created>
  <dcterms:modified xsi:type="dcterms:W3CDTF">2017-03-10T07:40:26Z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0x0101001C0041018965C148B8386E7CAFFFD3D7</vt:lpwstr>
  </property>
</Properties>
</file>